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31"/>
  </p:notesMasterIdLst>
  <p:handoutMasterIdLst>
    <p:handoutMasterId r:id="rId32"/>
  </p:handoutMasterIdLst>
  <p:sldIdLst>
    <p:sldId id="2147480104" r:id="rId4"/>
    <p:sldId id="2147480109" r:id="rId5"/>
    <p:sldId id="2147482792" r:id="rId6"/>
    <p:sldId id="2147482793" r:id="rId7"/>
    <p:sldId id="2147482794" r:id="rId8"/>
    <p:sldId id="2147482795" r:id="rId9"/>
    <p:sldId id="2147482796" r:id="rId10"/>
    <p:sldId id="2147482797" r:id="rId11"/>
    <p:sldId id="2147482798" r:id="rId12"/>
    <p:sldId id="2147482799" r:id="rId13"/>
    <p:sldId id="2147482800" r:id="rId14"/>
    <p:sldId id="2147482801" r:id="rId15"/>
    <p:sldId id="2147482802" r:id="rId16"/>
    <p:sldId id="2147482803" r:id="rId17"/>
    <p:sldId id="2147482804" r:id="rId18"/>
    <p:sldId id="2147482805" r:id="rId19"/>
    <p:sldId id="2147482806" r:id="rId20"/>
    <p:sldId id="2147482807" r:id="rId21"/>
    <p:sldId id="2147482808" r:id="rId22"/>
    <p:sldId id="2147482809" r:id="rId23"/>
    <p:sldId id="2147482810" r:id="rId24"/>
    <p:sldId id="2147482811" r:id="rId25"/>
    <p:sldId id="2147482812" r:id="rId26"/>
    <p:sldId id="2147482813" r:id="rId27"/>
    <p:sldId id="2147482788" r:id="rId28"/>
    <p:sldId id="2147480026" r:id="rId29"/>
    <p:sldId id="2147480056" r:id="rId30"/>
  </p:sldIdLst>
  <p:sldSz cx="12192000" cy="6858000"/>
  <p:notesSz cx="6858000" cy="9144000"/>
  <p:embeddedFontLst>
    <p:embeddedFont>
      <p:font typeface="Fira Code" panose="020B0809050000020004" pitchFamily="49" charset="0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bold r:id="rId39"/>
      <p:boldItalic r:id="rId40"/>
    </p:embeddedFont>
    <p:embeddedFont>
      <p:font typeface="Segoe Sans Text" pitchFamily="2" charset="0"/>
      <p:regular r:id="rId41"/>
      <p:bold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>
            <p14:sldId id="2147480109"/>
            <p14:sldId id="2147482792"/>
            <p14:sldId id="2147482793"/>
            <p14:sldId id="2147482794"/>
            <p14:sldId id="2147482795"/>
            <p14:sldId id="2147482796"/>
            <p14:sldId id="2147482797"/>
            <p14:sldId id="2147482798"/>
            <p14:sldId id="2147482799"/>
            <p14:sldId id="2147482800"/>
            <p14:sldId id="2147482801"/>
            <p14:sldId id="2147482802"/>
            <p14:sldId id="2147482803"/>
            <p14:sldId id="2147482804"/>
            <p14:sldId id="2147482805"/>
            <p14:sldId id="2147482806"/>
            <p14:sldId id="2147482807"/>
            <p14:sldId id="2147482808"/>
            <p14:sldId id="2147482809"/>
            <p14:sldId id="2147482810"/>
            <p14:sldId id="2147482811"/>
            <p14:sldId id="2147482812"/>
            <p14:sldId id="2147482813"/>
            <p14:sldId id="2147482788"/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A558BC-2593-4591-8900-8C26B42D91B1}" v="10" dt="2024-11-19T23:26:10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5" autoAdjust="0"/>
    <p:restoredTop sz="94641" autoAdjust="0"/>
  </p:normalViewPr>
  <p:slideViewPr>
    <p:cSldViewPr snapToGrid="0">
      <p:cViewPr varScale="1">
        <p:scale>
          <a:sx n="68" d="100"/>
          <a:sy n="68" d="100"/>
        </p:scale>
        <p:origin x="82" y="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8/10/relationships/authors" Target="author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11/19/2024 3:24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11/19/2024 3:24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3:24 PM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4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7A7A7A"/>
              </a:solidFill>
              <a:effectLst/>
              <a:highlight>
                <a:srgbClr val="FFFFFF"/>
              </a:highlight>
              <a:latin typeface="Fira Code" panose="020F0502020204030204" pitchFamily="49" charset="0"/>
            </a:endParaRP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3:24 PM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11/19/2024 3:24 PM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loetzli.ch/2024/should-i-use-jwt-for-authentication/" TargetMode="Externa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902499"/>
            <a:ext cx="7717767" cy="3847207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Bullet-Proof ASP.NET Core APIs:</a:t>
            </a:r>
            <a:b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5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The OWASP API</a:t>
            </a:r>
            <a:br>
              <a:rPr lang="en-US" sz="5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5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Security Top Ten</a:t>
            </a:r>
            <a:endParaRPr lang="en-US" sz="5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5235975"/>
            <a:ext cx="5430837" cy="9417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Christian Wenz </a:t>
            </a:r>
          </a:p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@chwenz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info@christianwenz.de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3444-B8E0-B3D5-8501-42BE027E7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B13F-B6F3-95BA-2C60-BFB5BF4D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A156-ECAF-70E8-2A5C-BEF1F5C21A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Unrestricted Resource Consumption</a:t>
            </a:r>
          </a:p>
        </p:txBody>
      </p:sp>
    </p:spTree>
    <p:extLst>
      <p:ext uri="{BB962C8B-B14F-4D97-AF65-F5344CB8AC3E}">
        <p14:creationId xmlns:p14="http://schemas.microsoft.com/office/powerpoint/2010/main" val="39923051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C4AC8-8C60-1BE5-F6A4-4BF2D08A1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04F9-6D78-AC55-CAE1-2F739043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505673"/>
            <a:ext cx="3702383" cy="1846659"/>
          </a:xfrm>
        </p:spPr>
        <p:txBody>
          <a:bodyPr/>
          <a:lstStyle/>
          <a:p>
            <a:r>
              <a:rPr lang="en-US" dirty="0"/>
              <a:t>Unrestricted Resource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E6034-4CE3-7707-9AA8-4B8C7479A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537938"/>
            <a:ext cx="5101012" cy="1778949"/>
          </a:xfrm>
        </p:spPr>
        <p:txBody>
          <a:bodyPr/>
          <a:lstStyle/>
          <a:p>
            <a:r>
              <a:rPr lang="en-US" sz="2400" dirty="0"/>
              <a:t>Rate limiting (if feasible)</a:t>
            </a:r>
          </a:p>
          <a:p>
            <a:endParaRPr lang="en-US" sz="2400" dirty="0"/>
          </a:p>
          <a:p>
            <a:r>
              <a:rPr lang="en-US" sz="2400" dirty="0" err="1"/>
              <a:t>GraphQL</a:t>
            </a:r>
            <a:r>
              <a:rPr lang="en-US" sz="2400" dirty="0"/>
              <a:t>: several queries in one, page size</a:t>
            </a:r>
          </a:p>
        </p:txBody>
      </p:sp>
    </p:spTree>
    <p:extLst>
      <p:ext uri="{BB962C8B-B14F-4D97-AF65-F5344CB8AC3E}">
        <p14:creationId xmlns:p14="http://schemas.microsoft.com/office/powerpoint/2010/main" val="3624696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2D28-D8C6-B1DD-629C-177C0EE5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DE42-B086-4844-42AE-83ADA427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GraphQL</a:t>
            </a:r>
            <a:r>
              <a:rPr lang="en-US" dirty="0"/>
              <a:t>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560FB-961E-BB09-7654-75F20CD787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Christian Wenz</a:t>
            </a:r>
          </a:p>
        </p:txBody>
      </p:sp>
      <p:pic>
        <p:nvPicPr>
          <p:cNvPr id="6" name="Bildplatzhalter 5" descr="Christian Wenz">
            <a:extLst>
              <a:ext uri="{FF2B5EF4-FFF2-40B4-BE49-F238E27FC236}">
                <a16:creationId xmlns:a16="http://schemas.microsoft.com/office/drawing/2014/main" id="{2B4BA6F5-0920-AFBD-40F5-A7C1C9D3684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05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FC8F-DCBF-CD98-974C-E654D6A2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0F21-68C6-DCDA-FA7E-AD737A73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0A30E-C60E-D7B7-7F67-6EA3477AFB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Broken Function Level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7637161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14B3-7817-8A61-09E1-F497DEA8D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E31F-DCBF-B3B2-F004-FA9A91B1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505674"/>
            <a:ext cx="3702383" cy="1846659"/>
          </a:xfrm>
        </p:spPr>
        <p:txBody>
          <a:bodyPr/>
          <a:lstStyle/>
          <a:p>
            <a:r>
              <a:rPr lang="en-US" dirty="0"/>
              <a:t>Broken Function Level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966A8-363D-4C4A-450A-0327D1091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58080"/>
            <a:ext cx="5101012" cy="738664"/>
          </a:xfrm>
        </p:spPr>
        <p:txBody>
          <a:bodyPr/>
          <a:lstStyle/>
          <a:p>
            <a:r>
              <a:rPr lang="en-US" sz="2400" dirty="0"/>
              <a:t>Require authorization for all HTTP methods</a:t>
            </a:r>
          </a:p>
        </p:txBody>
      </p:sp>
    </p:spTree>
    <p:extLst>
      <p:ext uri="{BB962C8B-B14F-4D97-AF65-F5344CB8AC3E}">
        <p14:creationId xmlns:p14="http://schemas.microsoft.com/office/powerpoint/2010/main" val="1949530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4FC2-386C-AC2A-C2FA-0C46DFD4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336B-2165-3695-0ACF-12751BD8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316CE-AFD1-68E3-10DD-737C06192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Unrestricted Access to Sensitive Business Flows</a:t>
            </a:r>
          </a:p>
        </p:txBody>
      </p:sp>
    </p:spTree>
    <p:extLst>
      <p:ext uri="{BB962C8B-B14F-4D97-AF65-F5344CB8AC3E}">
        <p14:creationId xmlns:p14="http://schemas.microsoft.com/office/powerpoint/2010/main" val="394906997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5781-1C5F-F615-8211-D53D0BF20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109A-F9C9-3357-403B-F7FA95F8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228677"/>
            <a:ext cx="3702383" cy="2400657"/>
          </a:xfrm>
        </p:spPr>
        <p:txBody>
          <a:bodyPr/>
          <a:lstStyle/>
          <a:p>
            <a:r>
              <a:rPr lang="en-US" sz="3900" dirty="0"/>
              <a:t>Unrestricted Access to Sensitive Business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A443-C08D-7F0C-4A0C-F1DA3F7659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353272"/>
            <a:ext cx="5101012" cy="2148280"/>
          </a:xfrm>
        </p:spPr>
        <p:txBody>
          <a:bodyPr/>
          <a:lstStyle/>
          <a:p>
            <a:r>
              <a:rPr lang="en-US" sz="2400" dirty="0"/>
              <a:t>Technical countermeasures (e.g. parameter validation)</a:t>
            </a:r>
          </a:p>
          <a:p>
            <a:endParaRPr lang="en-US" sz="2400" dirty="0"/>
          </a:p>
          <a:p>
            <a:r>
              <a:rPr lang="en-US" sz="2400" dirty="0"/>
              <a:t>Processual countermeasures (e.g. deleting duplicate bookings)</a:t>
            </a:r>
          </a:p>
        </p:txBody>
      </p:sp>
    </p:spTree>
    <p:extLst>
      <p:ext uri="{BB962C8B-B14F-4D97-AF65-F5344CB8AC3E}">
        <p14:creationId xmlns:p14="http://schemas.microsoft.com/office/powerpoint/2010/main" val="377242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9ACE-1821-4BF8-D004-B5DA9B69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7D13-4003-64B3-001B-D9FA7B5C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B7EF9-DE10-D7CE-3848-F22CA0E35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Server-Side Request Forgery</a:t>
            </a:r>
          </a:p>
        </p:txBody>
      </p:sp>
    </p:spTree>
    <p:extLst>
      <p:ext uri="{BB962C8B-B14F-4D97-AF65-F5344CB8AC3E}">
        <p14:creationId xmlns:p14="http://schemas.microsoft.com/office/powerpoint/2010/main" val="34342437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A6DA-74D1-B601-22C8-080C1E586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9949-2E5E-F3AE-31DF-D16B8C7B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Server-Side Request Forgery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DDC3F-0E12-A1A8-EC1A-BD1F715B49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5355F5E6-23E4-592D-4288-70457761D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172735"/>
              </p:ext>
            </p:extLst>
          </p:nvPr>
        </p:nvGraphicFramePr>
        <p:xfrm>
          <a:off x="4513943" y="1839149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Box 8">
            <a:extLst>
              <a:ext uri="{FF2B5EF4-FFF2-40B4-BE49-F238E27FC236}">
                <a16:creationId xmlns:a16="http://schemas.microsoft.com/office/drawing/2014/main" id="{B26DC401-F659-64B2-62E0-BD71447FE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2130" y="4192438"/>
            <a:ext cx="12965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5802A66-197C-DE69-7367-B1C1DBE9F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388" y="4238605"/>
            <a:ext cx="11998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 err="1">
                <a:solidFill>
                  <a:schemeClr val="bg1"/>
                </a:solidFill>
              </a:rPr>
              <a:t>Victim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(</a:t>
            </a:r>
            <a:r>
              <a:rPr lang="de-DE" sz="1400" dirty="0" err="1">
                <a:solidFill>
                  <a:schemeClr val="bg1"/>
                </a:solidFill>
              </a:rPr>
              <a:t>server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FDBC0C4-BE55-6E6F-E679-B58431527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8614" y="4290355"/>
            <a:ext cx="15691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400" dirty="0" err="1">
                <a:solidFill>
                  <a:schemeClr val="bg1"/>
                </a:solidFill>
              </a:rPr>
              <a:t>Actual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victim</a:t>
            </a:r>
            <a:r>
              <a:rPr lang="de-DE" sz="1400" dirty="0">
                <a:solidFill>
                  <a:schemeClr val="bg1"/>
                </a:solidFill>
              </a:rPr>
              <a:t> (</a:t>
            </a:r>
            <a:r>
              <a:rPr lang="de-DE" sz="1400" dirty="0" err="1">
                <a:solidFill>
                  <a:schemeClr val="bg1"/>
                </a:solidFill>
              </a:rPr>
              <a:t>server</a:t>
            </a:r>
            <a:r>
              <a:rPr lang="de-DE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Line 11" descr="Arrow pointing from &quot;client&quot; to &quot;victim (server)&quot;">
            <a:extLst>
              <a:ext uri="{FF2B5EF4-FFF2-40B4-BE49-F238E27FC236}">
                <a16:creationId xmlns:a16="http://schemas.microsoft.com/office/drawing/2014/main" id="{F64B37C4-7161-0F00-81BA-6AEC496BAB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2331" y="3735086"/>
            <a:ext cx="1917164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12" name="Line 14" descr="Arrow pointing from &quot;victim (server)&quot; to &quot;actual victim (server)&quot;">
            <a:extLst>
              <a:ext uri="{FF2B5EF4-FFF2-40B4-BE49-F238E27FC236}">
                <a16:creationId xmlns:a16="http://schemas.microsoft.com/office/drawing/2014/main" id="{1DD0DE2F-965A-E2B0-4F39-AC711172C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528" y="3714706"/>
            <a:ext cx="1879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BF80C978-53BF-CCE2-7E1C-85C0F3A2E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63" y="3735086"/>
            <a:ext cx="16994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1) Sends </a:t>
            </a:r>
            <a:r>
              <a:rPr lang="de-DE" sz="1600" dirty="0" err="1">
                <a:solidFill>
                  <a:schemeClr val="bg1"/>
                </a:solidFill>
              </a:rPr>
              <a:t>request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386501EB-8070-4F49-DC4B-5B5789EB9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2742" y="3735086"/>
            <a:ext cx="17256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2) Sends </a:t>
            </a:r>
            <a:r>
              <a:rPr lang="de-DE" sz="1600" dirty="0" err="1">
                <a:solidFill>
                  <a:schemeClr val="bg1"/>
                </a:solidFill>
              </a:rPr>
              <a:t>request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5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0DDE7AF1-53A4-9DA9-7DF1-E7CFF617CD15}"/>
              </a:ext>
            </a:extLst>
          </p:cNvPr>
          <p:cNvSpPr/>
          <p:nvPr/>
        </p:nvSpPr>
        <p:spPr>
          <a:xfrm>
            <a:off x="2296288" y="3252950"/>
            <a:ext cx="949224" cy="865004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FE2E3AC8-265C-7AF8-F6BF-D077F89DF417}"/>
              </a:ext>
            </a:extLst>
          </p:cNvPr>
          <p:cNvSpPr/>
          <p:nvPr/>
        </p:nvSpPr>
        <p:spPr>
          <a:xfrm>
            <a:off x="5621388" y="3252012"/>
            <a:ext cx="949224" cy="865004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368E9688-8697-1DCB-E6F7-4F225D2B1C30}"/>
              </a:ext>
            </a:extLst>
          </p:cNvPr>
          <p:cNvSpPr/>
          <p:nvPr/>
        </p:nvSpPr>
        <p:spPr>
          <a:xfrm>
            <a:off x="9103489" y="3252012"/>
            <a:ext cx="949224" cy="865004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84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DAF8-E08C-D693-2381-531B27168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A54C-8454-8EA3-04C6-EBD873AB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C4AF-79D5-73D5-EA9F-BD96F7E1C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dirty="0"/>
              <a:t>Security Misconfiguration</a:t>
            </a:r>
          </a:p>
        </p:txBody>
      </p:sp>
    </p:spTree>
    <p:extLst>
      <p:ext uri="{BB962C8B-B14F-4D97-AF65-F5344CB8AC3E}">
        <p14:creationId xmlns:p14="http://schemas.microsoft.com/office/powerpoint/2010/main" val="22982184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Broken Object Level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B54D-7E83-0125-B3C2-315AA107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375F-5F77-E88C-C0C1-8219D224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05785"/>
            <a:ext cx="3702383" cy="1046440"/>
          </a:xfrm>
        </p:spPr>
        <p:txBody>
          <a:bodyPr/>
          <a:lstStyle/>
          <a:p>
            <a:r>
              <a:rPr lang="en-US" sz="3400" dirty="0"/>
              <a:t>Security Misconfiguration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724C1-09B3-86A9-122F-7B1FC53AE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22603"/>
            <a:ext cx="5101012" cy="1409617"/>
          </a:xfrm>
        </p:spPr>
        <p:txBody>
          <a:bodyPr/>
          <a:lstStyle/>
          <a:p>
            <a:r>
              <a:rPr lang="en-US" sz="2400" dirty="0"/>
              <a:t>Security HTTP headers</a:t>
            </a:r>
          </a:p>
          <a:p>
            <a:endParaRPr lang="en-US" sz="2400" dirty="0"/>
          </a:p>
          <a:p>
            <a:r>
              <a:rPr lang="en-US" sz="2400" dirty="0"/>
              <a:t>Revealing HTTP headers</a:t>
            </a:r>
          </a:p>
        </p:txBody>
      </p:sp>
    </p:spTree>
    <p:extLst>
      <p:ext uri="{BB962C8B-B14F-4D97-AF65-F5344CB8AC3E}">
        <p14:creationId xmlns:p14="http://schemas.microsoft.com/office/powerpoint/2010/main" val="856774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CD27-DC1D-AA19-5DC2-7E85D796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78DC-85FB-838B-77E8-27A484F3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C4D28-9521-D959-8D17-2CE8C423B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Improper 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27296787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822BB-6E0B-AB49-7ADC-F903DB785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D3156-E84D-70BE-44E5-B20383DC7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644175"/>
            <a:ext cx="3702383" cy="1569660"/>
          </a:xfrm>
        </p:spPr>
        <p:txBody>
          <a:bodyPr/>
          <a:lstStyle/>
          <a:p>
            <a:r>
              <a:rPr lang="en-US" sz="3400" dirty="0"/>
              <a:t>Improper Inventory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518A7-08B0-9E7F-669B-5B61361026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537937"/>
            <a:ext cx="5101012" cy="1778949"/>
          </a:xfrm>
        </p:spPr>
        <p:txBody>
          <a:bodyPr/>
          <a:lstStyle/>
          <a:p>
            <a:r>
              <a:rPr lang="en-US" sz="2400" dirty="0"/>
              <a:t>„Forgotten“ test servers</a:t>
            </a:r>
          </a:p>
          <a:p>
            <a:endParaRPr lang="en-US" sz="2400" dirty="0"/>
          </a:p>
          <a:p>
            <a:r>
              <a:rPr lang="en-US" sz="2400" dirty="0"/>
              <a:t>Inventory for servers, assets, API versions, …</a:t>
            </a:r>
          </a:p>
        </p:txBody>
      </p:sp>
    </p:spTree>
    <p:extLst>
      <p:ext uri="{BB962C8B-B14F-4D97-AF65-F5344CB8AC3E}">
        <p14:creationId xmlns:p14="http://schemas.microsoft.com/office/powerpoint/2010/main" val="972525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4953-F7B7-C0B4-DF83-F1F7D3ECF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7015-9A5D-BF15-D42A-F0A2C9F0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9264-2ABA-941A-C459-00B66F951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Unsafe Consumption of APIs</a:t>
            </a:r>
          </a:p>
        </p:txBody>
      </p:sp>
    </p:spTree>
    <p:extLst>
      <p:ext uri="{BB962C8B-B14F-4D97-AF65-F5344CB8AC3E}">
        <p14:creationId xmlns:p14="http://schemas.microsoft.com/office/powerpoint/2010/main" val="21698375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5C83-2C08-0552-508B-557CB15D2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530F-D2F9-844E-76CD-0299076B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644175"/>
            <a:ext cx="3702383" cy="1569660"/>
          </a:xfrm>
        </p:spPr>
        <p:txBody>
          <a:bodyPr/>
          <a:lstStyle/>
          <a:p>
            <a:r>
              <a:rPr lang="en-US" sz="3400" dirty="0"/>
              <a:t>Unsafe Consumption of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FB3F-EFD4-7225-A6D8-06A0E7C0D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58079"/>
            <a:ext cx="5101012" cy="738664"/>
          </a:xfrm>
        </p:spPr>
        <p:txBody>
          <a:bodyPr/>
          <a:lstStyle/>
          <a:p>
            <a:r>
              <a:rPr lang="en-US" sz="2400" dirty="0"/>
              <a:t>Third-party APIs are as „trustworthy“ as client requests</a:t>
            </a:r>
          </a:p>
        </p:txBody>
      </p:sp>
    </p:spTree>
    <p:extLst>
      <p:ext uri="{BB962C8B-B14F-4D97-AF65-F5344CB8AC3E}">
        <p14:creationId xmlns:p14="http://schemas.microsoft.com/office/powerpoint/2010/main" val="3405230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https://owasp.org/API-Security/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OWASP API Security Top 10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https://www.manning.com/books/asp-net-core-security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Image source: “ASP.NET Core Security” (Manning Publications)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36012"/>
            <a:ext cx="9144000" cy="498598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907C3E-6D4D-235E-76C1-9C5FFA22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22" y="2258961"/>
            <a:ext cx="3156155" cy="31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C6159-FAFA-0476-4BF6-CDA333AD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D8FB-4C77-71C9-4EED-F9AC733B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97893"/>
            <a:ext cx="3621996" cy="2462213"/>
          </a:xfrm>
        </p:spPr>
        <p:txBody>
          <a:bodyPr/>
          <a:lstStyle/>
          <a:p>
            <a:r>
              <a:rPr lang="en-US" dirty="0"/>
              <a:t>Broken Object Level Authorization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16A2D-E2A5-5680-3684-9229ABBB4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537938"/>
            <a:ext cx="5101012" cy="1778949"/>
          </a:xfrm>
        </p:spPr>
        <p:txBody>
          <a:bodyPr/>
          <a:lstStyle/>
          <a:p>
            <a:r>
              <a:rPr lang="de-DE" sz="2400" dirty="0" err="1"/>
              <a:t>Guessed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stolen</a:t>
            </a:r>
            <a:r>
              <a:rPr lang="de-DE" sz="2400" dirty="0"/>
              <a:t> (GU)IDs</a:t>
            </a:r>
          </a:p>
          <a:p>
            <a:endParaRPr lang="de-DE" sz="2400" dirty="0"/>
          </a:p>
          <a:p>
            <a:r>
              <a:rPr lang="de-DE" sz="2400" dirty="0"/>
              <a:t>Mitigation: </a:t>
            </a:r>
            <a:r>
              <a:rPr lang="de-DE" sz="2400" dirty="0" err="1"/>
              <a:t>permission</a:t>
            </a:r>
            <a:r>
              <a:rPr lang="de-DE" sz="2400" dirty="0"/>
              <a:t> </a:t>
            </a:r>
            <a:r>
              <a:rPr lang="de-DE" sz="2400" dirty="0" err="1"/>
              <a:t>checks</a:t>
            </a:r>
            <a:r>
              <a:rPr lang="de-DE" sz="2400" dirty="0"/>
              <a:t>,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exceptions</a:t>
            </a:r>
            <a:r>
              <a:rPr lang="de-DE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35240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03D1-266C-BD5A-B1C6-A8E7AEDE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F055-85CF-C811-4C8C-529B6246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79571-4739-699D-BCDC-44604D3581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en-US" dirty="0"/>
              <a:t>Broken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739003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2118-92A1-3E05-BD60-9F1E12D32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4409-248B-33DE-173E-9AF461E6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44225"/>
            <a:ext cx="3702383" cy="1169551"/>
          </a:xfrm>
        </p:spPr>
        <p:txBody>
          <a:bodyPr/>
          <a:lstStyle/>
          <a:p>
            <a:r>
              <a:rPr lang="en-US" sz="3800" dirty="0"/>
              <a:t>Broken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5D103-B43A-F18D-B85E-E65B801D71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1312987"/>
            <a:ext cx="5101012" cy="4228850"/>
          </a:xfrm>
        </p:spPr>
        <p:txBody>
          <a:bodyPr/>
          <a:lstStyle/>
          <a:p>
            <a:r>
              <a:rPr lang="de-DE" sz="2400" dirty="0"/>
              <a:t>Buggy JWT </a:t>
            </a:r>
            <a:r>
              <a:rPr lang="de-DE" sz="2400" dirty="0" err="1"/>
              <a:t>validation</a:t>
            </a:r>
            <a:r>
              <a:rPr lang="de-DE" sz="2400" dirty="0"/>
              <a:t>:</a:t>
            </a:r>
          </a:p>
          <a:p>
            <a:r>
              <a:rPr lang="de-DE" sz="2400" dirty="0"/>
              <a:t>-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signature</a:t>
            </a:r>
            <a:endParaRPr lang="de-DE" sz="2400" dirty="0"/>
          </a:p>
          <a:p>
            <a:r>
              <a:rPr lang="de-DE" sz="2400" dirty="0"/>
              <a:t>- </a:t>
            </a:r>
            <a:r>
              <a:rPr lang="de-DE" sz="2400" dirty="0" err="1"/>
              <a:t>Audience</a:t>
            </a:r>
            <a:r>
              <a:rPr lang="de-DE" sz="2400" dirty="0"/>
              <a:t> not </a:t>
            </a:r>
            <a:r>
              <a:rPr lang="de-DE" sz="2400" dirty="0" err="1"/>
              <a:t>validated</a:t>
            </a:r>
            <a:endParaRPr lang="de-DE" sz="2400" dirty="0"/>
          </a:p>
          <a:p>
            <a:r>
              <a:rPr lang="de-DE" sz="2400" dirty="0"/>
              <a:t>- Issuer not </a:t>
            </a:r>
            <a:r>
              <a:rPr lang="de-DE" sz="2400" dirty="0" err="1"/>
              <a:t>validated</a:t>
            </a:r>
            <a:endParaRPr lang="de-DE" sz="2400" dirty="0"/>
          </a:p>
          <a:p>
            <a:r>
              <a:rPr lang="de-DE" sz="2400" dirty="0"/>
              <a:t>- </a:t>
            </a:r>
            <a:r>
              <a:rPr lang="de-DE" sz="2400" dirty="0" err="1"/>
              <a:t>Expiration</a:t>
            </a:r>
            <a:r>
              <a:rPr lang="de-DE" sz="2400" dirty="0"/>
              <a:t> date not </a:t>
            </a:r>
            <a:r>
              <a:rPr lang="de-DE" sz="2400" dirty="0" err="1"/>
              <a:t>validated</a:t>
            </a: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  <a:p>
            <a:r>
              <a:rPr lang="de-DE" sz="2400" dirty="0"/>
              <a:t>Food for </a:t>
            </a:r>
            <a:r>
              <a:rPr lang="de-DE" sz="2400" dirty="0" err="1"/>
              <a:t>thought</a:t>
            </a:r>
            <a:r>
              <a:rPr lang="de-DE" sz="2400" dirty="0"/>
              <a:t>: </a:t>
            </a:r>
            <a:r>
              <a:rPr lang="de-DE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https://blog.ploetzli.ch/2024/should-i-use-jwt-for-authentication/</a:t>
            </a:r>
            <a:r>
              <a:rPr lang="de-DE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4941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BC3BA-D44C-D0F9-9CAD-A233BFBB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DED6-C08C-F3B3-E0EA-E39B640C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Brute-Forcing JWTs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29611-9433-39D7-47D5-7EC2C38AF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Christian Wenz</a:t>
            </a:r>
          </a:p>
        </p:txBody>
      </p:sp>
      <p:pic>
        <p:nvPicPr>
          <p:cNvPr id="6" name="Bildplatzhalter 5" descr="Christian Wenz">
            <a:extLst>
              <a:ext uri="{FF2B5EF4-FFF2-40B4-BE49-F238E27FC236}">
                <a16:creationId xmlns:a16="http://schemas.microsoft.com/office/drawing/2014/main" id="{283F0FBB-1B7A-8224-694C-CEAE111CA81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160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EF4D-BD4A-4E9F-5C22-2BE0BE103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5F3E-C06B-52EC-96B0-E7501F45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D04A7-6389-671C-EFC8-9FE85BF5A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Broken Object Property Level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8572005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C2488-58FD-093B-2910-BEA0E5CE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A0AF-244D-A099-1C42-29D54188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505672"/>
            <a:ext cx="3702383" cy="1846659"/>
          </a:xfrm>
        </p:spPr>
        <p:txBody>
          <a:bodyPr/>
          <a:lstStyle/>
          <a:p>
            <a:r>
              <a:rPr lang="en-US" dirty="0"/>
              <a:t>Broken Object Property Level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99EDB-4948-2751-51C1-25AF5F646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r>
              <a:rPr lang="de-DE" sz="2400" dirty="0" err="1"/>
              <a:t>Mass</a:t>
            </a:r>
            <a:r>
              <a:rPr lang="de-DE" sz="2400" dirty="0"/>
              <a:t> </a:t>
            </a:r>
            <a:r>
              <a:rPr lang="de-DE" sz="2400" dirty="0" err="1"/>
              <a:t>assignment</a:t>
            </a:r>
            <a:r>
              <a:rPr lang="de-DE" sz="2400" dirty="0"/>
              <a:t>/</a:t>
            </a:r>
            <a:r>
              <a:rPr lang="de-DE" sz="2400" dirty="0" err="1"/>
              <a:t>overposting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85397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CE2C-7855-C7DE-BFD6-B1B214F7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17D5-A1F9-B895-B672-7FD1AE16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Mass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D50A1-9CC5-CCF5-2CE7-89DDCD0C95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Christian Wenz</a:t>
            </a:r>
          </a:p>
        </p:txBody>
      </p:sp>
      <p:pic>
        <p:nvPicPr>
          <p:cNvPr id="6" name="Bildplatzhalter 5" descr="Christian Wenz">
            <a:extLst>
              <a:ext uri="{FF2B5EF4-FFF2-40B4-BE49-F238E27FC236}">
                <a16:creationId xmlns:a16="http://schemas.microsoft.com/office/drawing/2014/main" id="{BFE3C4AA-DE33-CCEF-5552-772062F9380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96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529</Words>
  <Application>Microsoft Office PowerPoint</Application>
  <PresentationFormat>Widescreen</PresentationFormat>
  <Paragraphs>117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Azure 2023 Template</vt:lpstr>
      <vt:lpstr>Bullet-Proof ASP.NET Core APIs: The OWASP API Security Top Ten</vt:lpstr>
      <vt:lpstr>01</vt:lpstr>
      <vt:lpstr>Broken Object Level Authorization </vt:lpstr>
      <vt:lpstr>02</vt:lpstr>
      <vt:lpstr>Broken Authentication</vt:lpstr>
      <vt:lpstr>Demo: Brute-Forcing JWTs</vt:lpstr>
      <vt:lpstr>03</vt:lpstr>
      <vt:lpstr>Broken Object Property Level Authorization</vt:lpstr>
      <vt:lpstr>Demo: Mass Assignment</vt:lpstr>
      <vt:lpstr>04</vt:lpstr>
      <vt:lpstr>Unrestricted Resource Consumption</vt:lpstr>
      <vt:lpstr>Demo: GraphQL Injection</vt:lpstr>
      <vt:lpstr>05</vt:lpstr>
      <vt:lpstr>Broken Function Level Authorization</vt:lpstr>
      <vt:lpstr>06</vt:lpstr>
      <vt:lpstr>Unrestricted Access to Sensitive Business Flows</vt:lpstr>
      <vt:lpstr>07</vt:lpstr>
      <vt:lpstr>Server-Side Request Forgery</vt:lpstr>
      <vt:lpstr>08</vt:lpstr>
      <vt:lpstr>Security Misconfiguration</vt:lpstr>
      <vt:lpstr>09</vt:lpstr>
      <vt:lpstr>Improper Inventory Management</vt:lpstr>
      <vt:lpstr>10</vt:lpstr>
      <vt:lpstr>Unsafe Consumption of APIs</vt:lpstr>
      <vt:lpstr>Get .NET 9</vt:lpstr>
      <vt:lpstr>Resources</vt:lpstr>
      <vt:lpstr>Thank you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Bullet-Proof ASP.NET Core APIs: The OWASP API Security Top 10 (Christian Wenz)</dc:title>
  <dc:subject/>
  <dc:creator/>
  <cp:keywords/>
  <dc:description/>
  <cp:lastModifiedBy/>
  <cp:revision>10</cp:revision>
  <dcterms:created xsi:type="dcterms:W3CDTF">2024-10-07T23:57:31Z</dcterms:created>
  <dcterms:modified xsi:type="dcterms:W3CDTF">2024-11-19T23:26:19Z</dcterms:modified>
  <cp:category/>
</cp:coreProperties>
</file>